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0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9" r:id="rId6"/>
    <p:sldId id="267" r:id="rId7"/>
    <p:sldId id="268" r:id="rId8"/>
    <p:sldId id="263" r:id="rId9"/>
    <p:sldId id="265" r:id="rId10"/>
    <p:sldId id="264" r:id="rId11"/>
    <p:sldId id="266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87" d="100"/>
          <a:sy n="87" d="100"/>
        </p:scale>
        <p:origin x="6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1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5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ru-RU" noProof="0" dirty="0" smtClean="0"/>
            <a:t>Важная часть современной астрофизики!</a:t>
          </a:r>
          <a:r>
            <a:rPr lang="ru-RU" noProof="0" dirty="0"/>
            <a:t>	</a:t>
          </a:r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ru-RU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ru-RU" noProof="0" dirty="0"/>
        </a:p>
      </dgm:t>
    </dgm:pt>
    <dgm:pt modelId="{5605D28D-2CE6-4513-8566-952984E21E14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ru-RU" noProof="0" dirty="0" smtClean="0"/>
            <a:t>Угол отклонения зависит от объекта.</a:t>
          </a:r>
          <a:endParaRPr lang="ru-RU" noProof="0" dirty="0"/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ru-RU" noProof="0" dirty="0"/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ru-RU" noProof="0" dirty="0"/>
        </a:p>
      </dgm:t>
    </dgm:pt>
    <dgm:pt modelId="{1052C37B-46E2-4677-A5F9-2247EBC54C4C}">
      <dgm:prSet/>
      <dgm:spPr/>
      <dgm:t>
        <a:bodyPr/>
        <a:lstStyle/>
        <a:p>
          <a:pPr rtl="0"/>
          <a:r>
            <a:rPr lang="ru-RU" noProof="0" smtClean="0"/>
            <a:t>Искривления лучей важно учитывать при наблюдении.	</a:t>
          </a:r>
          <a:endParaRPr lang="ru-RU" noProof="0" dirty="0"/>
        </a:p>
      </dgm:t>
    </dgm:pt>
    <dgm:pt modelId="{B84CEDB6-2A50-4C11-8035-250D3231556D}" type="parTrans" cxnId="{98769E6C-837C-4B80-B586-E7301475B0D2}">
      <dgm:prSet/>
      <dgm:spPr/>
      <dgm:t>
        <a:bodyPr/>
        <a:lstStyle/>
        <a:p>
          <a:endParaRPr lang="ru-RU"/>
        </a:p>
      </dgm:t>
    </dgm:pt>
    <dgm:pt modelId="{3565B51C-AD2F-4225-87A2-74B3976E1090}" type="sibTrans" cxnId="{98769E6C-837C-4B80-B586-E7301475B0D2}">
      <dgm:prSet/>
      <dgm:spPr/>
      <dgm:t>
        <a:bodyPr/>
        <a:lstStyle/>
        <a:p>
          <a:endParaRPr lang="ru-RU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ru-RU"/>
        </a:p>
      </dgm:t>
    </dgm:pt>
    <dgm:pt modelId="{90561C55-3C6E-4D53-85E1-2C50BCDDA392}" type="pres">
      <dgm:prSet presAssocID="{7E5AA53B-3EEE-4DE4-BB81-9044890C2946}" presName="Name1" presStyleCnt="0"/>
      <dgm:spPr/>
      <dgm:t>
        <a:bodyPr/>
        <a:lstStyle/>
        <a:p>
          <a:endParaRPr lang="ru-RU"/>
        </a:p>
      </dgm:t>
    </dgm:pt>
    <dgm:pt modelId="{B6CD42EC-5AD4-4004-AE5B-47EDA668DAA8}" type="pres">
      <dgm:prSet presAssocID="{7E5AA53B-3EEE-4DE4-BB81-9044890C2946}" presName="cycle" presStyleCnt="0"/>
      <dgm:spPr/>
      <dgm:t>
        <a:bodyPr/>
        <a:lstStyle/>
        <a:p>
          <a:endParaRPr lang="ru-RU"/>
        </a:p>
      </dgm:t>
    </dgm:pt>
    <dgm:pt modelId="{963B8EE3-40CC-4A0A-B420-D0BF920973CE}" type="pres">
      <dgm:prSet presAssocID="{7E5AA53B-3EEE-4DE4-BB81-9044890C2946}" presName="srcNode" presStyleLbl="node1" presStyleIdx="0" presStyleCnt="3"/>
      <dgm:spPr/>
      <dgm:t>
        <a:bodyPr/>
        <a:lstStyle/>
        <a:p>
          <a:endParaRPr lang="ru-RU"/>
        </a:p>
      </dgm:t>
    </dgm:pt>
    <dgm:pt modelId="{D79B43FC-100B-4A0D-A4D5-0D2D04B99064}" type="pres">
      <dgm:prSet presAssocID="{7E5AA53B-3EEE-4DE4-BB81-9044890C2946}" presName="conn" presStyleLbl="parChTrans1D2" presStyleIdx="0" presStyleCnt="1"/>
      <dgm:spPr/>
      <dgm:t>
        <a:bodyPr/>
        <a:lstStyle/>
        <a:p>
          <a:endParaRPr lang="ru-RU"/>
        </a:p>
      </dgm:t>
    </dgm:pt>
    <dgm:pt modelId="{3CAD8DA1-8D53-445C-ACE8-D8449E4F0F55}" type="pres">
      <dgm:prSet presAssocID="{7E5AA53B-3EEE-4DE4-BB81-9044890C2946}" presName="extraNode" presStyleLbl="node1" presStyleIdx="0" presStyleCnt="3"/>
      <dgm:spPr/>
      <dgm:t>
        <a:bodyPr/>
        <a:lstStyle/>
        <a:p>
          <a:endParaRPr lang="ru-RU"/>
        </a:p>
      </dgm:t>
    </dgm:pt>
    <dgm:pt modelId="{429CABD1-4116-474B-81BF-735E2CA9DD00}" type="pres">
      <dgm:prSet presAssocID="{7E5AA53B-3EEE-4DE4-BB81-9044890C2946}" presName="dstNode" presStyleLbl="node1" presStyleIdx="0" presStyleCnt="3"/>
      <dgm:spPr/>
      <dgm:t>
        <a:bodyPr/>
        <a:lstStyle/>
        <a:p>
          <a:endParaRPr lang="ru-RU"/>
        </a:p>
      </dgm:t>
    </dgm:pt>
    <dgm:pt modelId="{58319267-C71E-43C9-94E1-827D0616C7A7}" type="pres">
      <dgm:prSet presAssocID="{6750AC01-D39D-4F3A-9DC8-2A211EE986A2}" presName="text_1" presStyleLbl="node1" presStyleIdx="0" presStyleCnt="3" custLinFactNeighborX="-738" custLinFactNeighborY="-8748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9F9B8A9-2412-4B74-84A9-69422DB81CDC}" type="pres">
      <dgm:prSet presAssocID="{6750AC01-D39D-4F3A-9DC8-2A211EE986A2}" presName="accent_1" presStyleCnt="0"/>
      <dgm:spPr/>
      <dgm:t>
        <a:bodyPr/>
        <a:lstStyle/>
        <a:p>
          <a:endParaRPr lang="ru-RU"/>
        </a:p>
      </dgm:t>
    </dgm:pt>
    <dgm:pt modelId="{07CB3071-D555-47DA-A36A-69EB91531FD8}" type="pres">
      <dgm:prSet presAssocID="{6750AC01-D39D-4F3A-9DC8-2A211EE986A2}" presName="accentRepeatNode" presStyleLbl="solidFgAcc1" presStyleIdx="0" presStyleCnt="3" custLinFactNeighborX="-1450" custLinFactNeighborY="489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16A4471E-F46C-408D-93FF-7361C0B0B2C4}" type="pres">
      <dgm:prSet presAssocID="{1052C37B-46E2-4677-A5F9-2247EBC54C4C}" presName="text_2" presStyleLbl="node1" presStyleIdx="1" presStyleCnt="3">
        <dgm:presLayoutVars>
          <dgm:bulletEnabled val="1"/>
        </dgm:presLayoutVars>
      </dgm:prSet>
      <dgm:spPr/>
    </dgm:pt>
    <dgm:pt modelId="{1E00257C-0ED5-47AF-8EBC-9F7349642333}" type="pres">
      <dgm:prSet presAssocID="{1052C37B-46E2-4677-A5F9-2247EBC54C4C}" presName="accent_2" presStyleCnt="0"/>
      <dgm:spPr/>
    </dgm:pt>
    <dgm:pt modelId="{6648CE3B-EAC1-4A4A-819C-7EB543F662F3}" type="pres">
      <dgm:prSet presAssocID="{1052C37B-46E2-4677-A5F9-2247EBC54C4C}" presName="accentRepeatNode" presStyleLbl="solidFgAcc1" presStyleIdx="1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ru-RU"/>
        </a:p>
      </dgm:t>
    </dgm:pt>
    <dgm:pt modelId="{E131CE4A-9776-44F4-BC03-867682E21374}" type="pres">
      <dgm:prSet presAssocID="{5605D28D-2CE6-4513-8566-952984E21E14}" presName="text_3" presStyleLbl="node1" presStyleIdx="2" presStyleCnt="3" custLinFactNeighborX="1358" custLinFactNeighborY="5889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C9A216A-8375-48F9-A4E6-8E0B64C0209B}" type="pres">
      <dgm:prSet presAssocID="{5605D28D-2CE6-4513-8566-952984E21E14}" presName="accent_3" presStyleCnt="0"/>
      <dgm:spPr/>
      <dgm:t>
        <a:bodyPr/>
        <a:lstStyle/>
        <a:p>
          <a:endParaRPr lang="ru-RU"/>
        </a:p>
      </dgm:t>
    </dgm:pt>
    <dgm:pt modelId="{A965097E-32F1-4AB8-8C4E-2814A7596B2F}" type="pres">
      <dgm:prSet presAssocID="{5605D28D-2CE6-4513-8566-952984E21E14}" presName="accentRepeatNode" presStyleLbl="solidFgAcc1" presStyleIdx="2" presStyleCnt="3" custLinFactNeighborX="-5802" custLinFactNeighborY="2901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ru-RU"/>
        </a:p>
      </dgm:t>
    </dgm:pt>
  </dgm:ptLst>
  <dgm:cxnLst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EB5326B1-69E7-434E-9EC4-1B1793C95C63}" type="presOf" srcId="{5605D28D-2CE6-4513-8566-952984E21E14}" destId="{E131CE4A-9776-44F4-BC03-867682E21374}" srcOrd="0" destOrd="0" presId="urn:microsoft.com/office/officeart/2008/layout/VerticalCurvedList"/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98769E6C-837C-4B80-B586-E7301475B0D2}" srcId="{7E5AA53B-3EEE-4DE4-BB81-9044890C2946}" destId="{1052C37B-46E2-4677-A5F9-2247EBC54C4C}" srcOrd="1" destOrd="0" parTransId="{B84CEDB6-2A50-4C11-8035-250D3231556D}" sibTransId="{3565B51C-AD2F-4225-87A2-74B3976E1090}"/>
    <dgm:cxn modelId="{2714614D-9A35-4684-B857-283EEC23FC9C}" type="presOf" srcId="{1052C37B-46E2-4677-A5F9-2247EBC54C4C}" destId="{16A4471E-F46C-408D-93FF-7361C0B0B2C4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1A3D88FB-704B-45FC-A31B-4C2557EEC616}" type="presParOf" srcId="{90561C55-3C6E-4D53-85E1-2C50BCDDA392}" destId="{16A4471E-F46C-408D-93FF-7361C0B0B2C4}" srcOrd="3" destOrd="0" presId="urn:microsoft.com/office/officeart/2008/layout/VerticalCurvedList"/>
    <dgm:cxn modelId="{EA54355C-FCBB-42CD-B19E-20AE849E62D4}" type="presParOf" srcId="{90561C55-3C6E-4D53-85E1-2C50BCDDA392}" destId="{1E00257C-0ED5-47AF-8EBC-9F7349642333}" srcOrd="4" destOrd="0" presId="urn:microsoft.com/office/officeart/2008/layout/VerticalCurvedList"/>
    <dgm:cxn modelId="{78B87E49-31EA-4D8A-B172-5EAF6FECC3C5}" type="presParOf" srcId="{1E00257C-0ED5-47AF-8EBC-9F7349642333}" destId="{6648CE3B-EAC1-4A4A-819C-7EB543F662F3}" srcOrd="0" destOrd="0" presId="urn:microsoft.com/office/officeart/2008/layout/VerticalCurvedList"/>
    <dgm:cxn modelId="{2196E038-B394-401D-89E5-98FB2EAFD93D}" type="presParOf" srcId="{90561C55-3C6E-4D53-85E1-2C50BCDDA392}" destId="{E131CE4A-9776-44F4-BC03-867682E21374}" srcOrd="5" destOrd="0" presId="urn:microsoft.com/office/officeart/2008/layout/VerticalCurvedList"/>
    <dgm:cxn modelId="{723CD32D-5C49-41B3-847F-260F350C7E3D}" type="presParOf" srcId="{90561C55-3C6E-4D53-85E1-2C50BCDDA392}" destId="{AC9A216A-8375-48F9-A4E6-8E0B64C0209B}" srcOrd="6" destOrd="0" presId="urn:microsoft.com/office/officeart/2008/layout/VerticalCurvedList"/>
    <dgm:cxn modelId="{AC08D510-20F3-41AA-BBC6-11DB609B0331}" type="presParOf" srcId="{AC9A216A-8375-48F9-A4E6-8E0B64C0209B}" destId="{A965097E-32F1-4AB8-8C4E-2814A7596B2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3433895" y="-527990"/>
          <a:ext cx="4094296" cy="4094296"/>
        </a:xfrm>
        <a:prstGeom prst="blockArc">
          <a:avLst>
            <a:gd name="adj1" fmla="val 18900000"/>
            <a:gd name="adj2" fmla="val 2700000"/>
            <a:gd name="adj3" fmla="val 528"/>
          </a:avLst>
        </a:prstGeom>
        <a:noFill/>
        <a:ln w="22225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367024" y="250673"/>
          <a:ext cx="7809714" cy="60766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2333" tIns="55880" rIns="55880" bIns="55880" numCol="1" spcCol="1270" rtlCol="0" anchor="ctr" anchorCtr="0">
          <a:noAutofit/>
        </a:bodyPr>
        <a:lstStyle/>
        <a:p>
          <a:pPr lvl="0" algn="l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 noProof="0" dirty="0" smtClean="0"/>
            <a:t>Важная часть современной астрофизики!</a:t>
          </a:r>
          <a:r>
            <a:rPr lang="ru-RU" sz="2200" kern="1200" noProof="0" dirty="0"/>
            <a:t>	</a:t>
          </a:r>
        </a:p>
      </dsp:txBody>
      <dsp:txXfrm>
        <a:off x="367024" y="250673"/>
        <a:ext cx="7809714" cy="607663"/>
      </dsp:txXfrm>
    </dsp:sp>
    <dsp:sp modelId="{07CB3071-D555-47DA-A36A-69EB91531FD8}">
      <dsp:nvSpPr>
        <dsp:cNvPr id="0" name=""/>
        <dsp:cNvSpPr/>
      </dsp:nvSpPr>
      <dsp:spPr>
        <a:xfrm>
          <a:off x="33856" y="231588"/>
          <a:ext cx="759579" cy="759579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6A4471E-F46C-408D-93FF-7361C0B0B2C4}">
      <dsp:nvSpPr>
        <dsp:cNvPr id="0" name=""/>
        <dsp:cNvSpPr/>
      </dsp:nvSpPr>
      <dsp:spPr>
        <a:xfrm>
          <a:off x="645545" y="1215326"/>
          <a:ext cx="7588829" cy="60766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2333" tIns="55880" rIns="55880" bIns="55880" numCol="1" spcCol="1270" anchor="ctr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 noProof="0" smtClean="0"/>
            <a:t>Искривления лучей важно учитывать при наблюдении.	</a:t>
          </a:r>
          <a:endParaRPr lang="ru-RU" sz="2200" kern="1200" noProof="0" dirty="0"/>
        </a:p>
      </dsp:txBody>
      <dsp:txXfrm>
        <a:off x="645545" y="1215326"/>
        <a:ext cx="7588829" cy="607663"/>
      </dsp:txXfrm>
    </dsp:sp>
    <dsp:sp modelId="{6648CE3B-EAC1-4A4A-819C-7EB543F662F3}">
      <dsp:nvSpPr>
        <dsp:cNvPr id="0" name=""/>
        <dsp:cNvSpPr/>
      </dsp:nvSpPr>
      <dsp:spPr>
        <a:xfrm>
          <a:off x="265756" y="1139368"/>
          <a:ext cx="759579" cy="759579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463647" y="2162606"/>
          <a:ext cx="7809714" cy="60766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2333" tIns="55880" rIns="55880" bIns="55880" numCol="1" spcCol="1270" rtlCol="0" anchor="ctr" anchorCtr="0">
          <a:noAutofit/>
        </a:bodyPr>
        <a:lstStyle/>
        <a:p>
          <a:pPr lvl="0" algn="l" defTabSz="977900" rt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ru-RU" sz="2200" kern="1200" noProof="0" dirty="0" smtClean="0"/>
            <a:t>Угол отклонения зависит от объекта.</a:t>
          </a:r>
          <a:endParaRPr lang="ru-RU" sz="2200" kern="1200" noProof="0" dirty="0"/>
        </a:p>
      </dsp:txBody>
      <dsp:txXfrm>
        <a:off x="463647" y="2162606"/>
        <a:ext cx="7809714" cy="607663"/>
      </dsp:txXfrm>
    </dsp:sp>
    <dsp:sp modelId="{A965097E-32F1-4AB8-8C4E-2814A7596B2F}">
      <dsp:nvSpPr>
        <dsp:cNvPr id="0" name=""/>
        <dsp:cNvSpPr/>
      </dsp:nvSpPr>
      <dsp:spPr>
        <a:xfrm>
          <a:off x="799" y="2072898"/>
          <a:ext cx="759579" cy="759579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C379FFB6-878B-4D89-A9F1-908C5F95EEF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62E99EC-6DAC-40C4-9CB0-839F706897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BBDA83-60F2-4E0C-99F1-3B198C71DA2A}" type="datetimeFigureOut">
              <a:rPr lang="ru-RU" smtClean="0"/>
              <a:t>28.11.2019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F36B973-D323-4241-8653-DEF1D8539A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3A8A117-4B44-48FF-836C-74493A3812B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BC633-CCA9-47F5-BCED-A56AA433DCD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7140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E1020-F5BA-43CF-AAA9-C04B3B12EF98}" type="datetimeFigureOut">
              <a:rPr lang="ru-RU" smtClean="0"/>
              <a:t>28.11.2019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D73D1A-6084-4304-99B6-284B940079F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3641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73D1A-6084-4304-99B6-284B940079FF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3175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73D1A-6084-4304-99B6-284B940079FF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7533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D73D1A-6084-4304-99B6-284B940079FF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63330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5C8F0DE-DCFB-4354-8112-588B45C19F1A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2582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DB28829-F9CE-4A60-BAD2-B30F1BE4EFBD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7419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7638BE5-3B62-4C03-A438-E1216F2C074B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22285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E87B0E0-754C-4477-80CA-88F8319B7DB8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2757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317EAC1-6C84-442C-8E88-63BE1308B9AD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3587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85DD959-E34E-4321-8E46-EA4484D707DA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5011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1A08C9A-F61E-410C-8D06-F83B63A4711B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3746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6D3CD88-AC87-4FC1-8AA2-0F05556AC852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0392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B0009C-43A7-442E-9A53-3E5FB03870F2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6431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9AADAC3-179B-49AA-A8D7-B2E70D0E899B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8689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BE95E6D-EE8A-4AB4-A6E4-CDAE9E775FB7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2521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585DD959-E34E-4321-8E46-EA4484D707DA}" type="datetime1">
              <a:rPr lang="ru-RU" smtClean="0"/>
              <a:t>28.11.2019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6461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-892" t="16722" r="772" b="-197"/>
          <a:stretch/>
        </p:blipFill>
        <p:spPr>
          <a:xfrm>
            <a:off x="-168925" y="0"/>
            <a:ext cx="12375614" cy="6874525"/>
          </a:xfrm>
          <a:prstGeom prst="rect">
            <a:avLst/>
          </a:prstGeom>
        </p:spPr>
      </p:pic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ru-RU" sz="4400" dirty="0">
                <a:solidFill>
                  <a:schemeClr val="bg1"/>
                </a:solidFill>
              </a:rPr>
              <a:t>Шаблон «Дивиденд» для ИТ-бизнеса</a:t>
            </a:r>
          </a:p>
        </p:txBody>
      </p:sp>
      <p:sp>
        <p:nvSpPr>
          <p:cNvPr id="3" name="Подзаголовок 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endParaRPr lang="ru-RU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6899" y="1057619"/>
            <a:ext cx="7213600" cy="762504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ru-RU" b="1" dirty="0" smtClean="0"/>
              <a:t>Введение </a:t>
            </a:r>
            <a:endParaRPr lang="ru-RU" b="1" dirty="0"/>
          </a:p>
        </p:txBody>
      </p:sp>
      <p:graphicFrame>
        <p:nvGraphicFramePr>
          <p:cNvPr id="6" name="Объект 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6894258"/>
              </p:ext>
            </p:extLst>
          </p:nvPr>
        </p:nvGraphicFramePr>
        <p:xfrm>
          <a:off x="3316383" y="1897241"/>
          <a:ext cx="8273362" cy="30383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Прямоугольник 2"/>
          <p:cNvSpPr/>
          <p:nvPr/>
        </p:nvSpPr>
        <p:spPr>
          <a:xfrm>
            <a:off x="451997" y="4935557"/>
            <a:ext cx="3381872" cy="58389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 smtClean="0"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ru-RU" b="1" dirty="0" smtClean="0">
                <a:latin typeface="Calibri"/>
                <a:ea typeface="Calibri"/>
                <a:cs typeface="Calibri"/>
                <a:sym typeface="Calibri"/>
              </a:rPr>
              <a:t>Цели </a:t>
            </a:r>
            <a:r>
              <a:rPr lang="ru-RU" b="1" dirty="0">
                <a:latin typeface="Calibri"/>
                <a:ea typeface="Calibri"/>
                <a:cs typeface="Calibri"/>
                <a:sym typeface="Calibri"/>
              </a:rPr>
              <a:t>и задачи:</a:t>
            </a:r>
          </a:p>
          <a:p>
            <a:pPr algn="ctr"/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451997" y="5673687"/>
            <a:ext cx="99809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/>
              <a:t>сравнение искривления лучей света вблизи различных массивных </a:t>
            </a:r>
            <a:r>
              <a:rPr lang="ru-RU" dirty="0" smtClean="0"/>
              <a:t>объектов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/>
              <a:t>зависимость угла отклонения света от массы </a:t>
            </a:r>
            <a:endParaRPr lang="ru-RU" dirty="0" smtClean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ru-RU" dirty="0" smtClean="0"/>
              <a:t>чертёж луча света и массивного объекта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Постановка </a:t>
            </a:r>
            <a:r>
              <a:rPr lang="ru-RU" b="1" dirty="0" smtClean="0"/>
              <a:t>задачи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2008" y="2039109"/>
            <a:ext cx="8364504" cy="1143580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Уравнение </a:t>
            </a:r>
            <a:r>
              <a:rPr lang="ru-RU" sz="2400" dirty="0"/>
              <a:t>описывает изменение </a:t>
            </a:r>
            <a:r>
              <a:rPr lang="ru-RU" sz="2400" dirty="0" smtClean="0"/>
              <a:t>угла отклонения света вблизи массивных тел:</a:t>
            </a:r>
            <a:endParaRPr lang="ru-RU" sz="24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4696544" y="3071819"/>
            <a:ext cx="205280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/>
              <a:t>4GM</a:t>
            </a:r>
            <a:r>
              <a:rPr lang="en-US" dirty="0" smtClean="0"/>
              <a:t> </a:t>
            </a:r>
            <a:endParaRPr lang="ru-RU" dirty="0"/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 flipV="1">
            <a:off x="4792337" y="3656594"/>
            <a:ext cx="898360" cy="810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910093" y="3692680"/>
            <a:ext cx="15612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r</a:t>
            </a:r>
            <a:r>
              <a:rPr lang="en-US" sz="3200" baseline="-25000" dirty="0" smtClean="0"/>
              <a:t>0</a:t>
            </a:r>
            <a:endParaRPr lang="ru-RU" sz="3200" baseline="-25000" dirty="0"/>
          </a:p>
        </p:txBody>
      </p:sp>
      <p:sp>
        <p:nvSpPr>
          <p:cNvPr id="12" name="TextBox 11"/>
          <p:cNvSpPr txBox="1"/>
          <p:nvPr/>
        </p:nvSpPr>
        <p:spPr>
          <a:xfrm>
            <a:off x="4070575" y="3364206"/>
            <a:ext cx="7916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 smtClean="0"/>
              <a:t>α</a:t>
            </a:r>
            <a:r>
              <a:rPr lang="en-US" sz="3200" dirty="0" smtClean="0"/>
              <a:t>=</a:t>
            </a:r>
            <a:r>
              <a:rPr lang="el-GR" sz="3200" dirty="0" smtClean="0"/>
              <a:t> 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61718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Начальные условия и численное решение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93" y="2180496"/>
            <a:ext cx="5213680" cy="452535"/>
          </a:xfrm>
        </p:spPr>
        <p:txBody>
          <a:bodyPr/>
          <a:lstStyle/>
          <a:p>
            <a:r>
              <a:rPr lang="ru-RU" dirty="0"/>
              <a:t>Значения зависят от определяемого </a:t>
            </a:r>
            <a:r>
              <a:rPr lang="ru-RU" dirty="0" smtClean="0"/>
              <a:t>объекта</a:t>
            </a:r>
            <a:r>
              <a:rPr lang="en-US" dirty="0"/>
              <a:t>:</a:t>
            </a:r>
            <a:endParaRPr lang="ru-RU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945065"/>
              </p:ext>
            </p:extLst>
          </p:nvPr>
        </p:nvGraphicFramePr>
        <p:xfrm>
          <a:off x="614243" y="2633031"/>
          <a:ext cx="8860263" cy="18142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3421">
                  <a:extLst>
                    <a:ext uri="{9D8B030D-6E8A-4147-A177-3AD203B41FA5}">
                      <a16:colId xmlns:a16="http://schemas.microsoft.com/office/drawing/2014/main" val="1660663295"/>
                    </a:ext>
                  </a:extLst>
                </a:gridCol>
                <a:gridCol w="2953421">
                  <a:extLst>
                    <a:ext uri="{9D8B030D-6E8A-4147-A177-3AD203B41FA5}">
                      <a16:colId xmlns:a16="http://schemas.microsoft.com/office/drawing/2014/main" val="1506036576"/>
                    </a:ext>
                  </a:extLst>
                </a:gridCol>
                <a:gridCol w="2953421">
                  <a:extLst>
                    <a:ext uri="{9D8B030D-6E8A-4147-A177-3AD203B41FA5}">
                      <a16:colId xmlns:a16="http://schemas.microsoft.com/office/drawing/2014/main" val="1216214849"/>
                    </a:ext>
                  </a:extLst>
                </a:gridCol>
              </a:tblGrid>
              <a:tr h="453553">
                <a:tc>
                  <a:txBody>
                    <a:bodyPr/>
                    <a:lstStyle/>
                    <a:p>
                      <a:r>
                        <a:rPr lang="ru-RU" dirty="0" smtClean="0"/>
                        <a:t>Объект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Масса,</a:t>
                      </a:r>
                      <a:r>
                        <a:rPr lang="ru-RU" baseline="0" dirty="0" smtClean="0"/>
                        <a:t> кг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Радиус</a:t>
                      </a:r>
                      <a:r>
                        <a:rPr lang="ru-RU" baseline="0" dirty="0" smtClean="0"/>
                        <a:t>, м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7717130"/>
                  </a:ext>
                </a:extLst>
              </a:tr>
              <a:tr h="453553">
                <a:tc>
                  <a:txBody>
                    <a:bodyPr/>
                    <a:lstStyle/>
                    <a:p>
                      <a:r>
                        <a:rPr lang="ru-RU" dirty="0" smtClean="0"/>
                        <a:t>Солнце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1.9855·10</a:t>
                      </a:r>
                      <a:r>
                        <a:rPr lang="ru-RU" sz="18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69.655·10</a:t>
                      </a:r>
                      <a:r>
                        <a:rPr lang="ru-RU" sz="18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 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685834"/>
                  </a:ext>
                </a:extLst>
              </a:tr>
              <a:tr h="453553">
                <a:tc>
                  <a:txBody>
                    <a:bodyPr/>
                    <a:lstStyle/>
                    <a:p>
                      <a:r>
                        <a:rPr lang="ru-RU" dirty="0" smtClean="0"/>
                        <a:t>Нейтронная звезда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3.384·10</a:t>
                      </a:r>
                      <a:r>
                        <a:rPr lang="ru-RU" sz="18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9.87898·10</a:t>
                      </a:r>
                      <a:r>
                        <a:rPr lang="ru-RU" sz="18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98601"/>
                  </a:ext>
                </a:extLst>
              </a:tr>
              <a:tr h="453553">
                <a:tc>
                  <a:txBody>
                    <a:bodyPr/>
                    <a:lstStyle/>
                    <a:p>
                      <a:r>
                        <a:rPr lang="en-US" dirty="0" smtClean="0"/>
                        <a:t>VY </a:t>
                      </a:r>
                      <a:r>
                        <a:rPr lang="ru-RU" dirty="0" smtClean="0"/>
                        <a:t>Большого пса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2.464·10</a:t>
                      </a:r>
                      <a:r>
                        <a:rPr lang="ru-RU" sz="18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20000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367648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05080" y="4847422"/>
            <a:ext cx="84279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  <a:r>
              <a:rPr lang="ru-RU" dirty="0"/>
              <a:t>- гравитационная постоянная, равная 6,67408·10</a:t>
            </a:r>
            <a:r>
              <a:rPr lang="ru-RU" baseline="30000" dirty="0"/>
              <a:t>−11</a:t>
            </a:r>
            <a:r>
              <a:rPr lang="ru-RU" dirty="0"/>
              <a:t> м3/с </a:t>
            </a:r>
            <a:r>
              <a:rPr lang="ru-RU" dirty="0" smtClean="0"/>
              <a:t>²·кг</a:t>
            </a:r>
          </a:p>
          <a:p>
            <a:r>
              <a:rPr lang="ru-RU" dirty="0"/>
              <a:t> с – скорость света, которая равна 299 792 458 м / с.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782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/>
              <a:t>Результаты моделирования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81154" y="2346593"/>
            <a:ext cx="5180630" cy="3655426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96" y="2324559"/>
            <a:ext cx="5101499" cy="367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42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/>
              <a:t>Результаты моделирования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781154" y="2346593"/>
            <a:ext cx="5180630" cy="3655426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08" y="2461216"/>
            <a:ext cx="4792138" cy="345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65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Результаты моделирования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77" y="2610998"/>
            <a:ext cx="5542912" cy="3702664"/>
          </a:xfrm>
          <a:prstGeom prst="rect">
            <a:avLst/>
          </a:prstGeom>
        </p:spPr>
      </p:pic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7271133" y="2291508"/>
            <a:ext cx="4339674" cy="3567291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6795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/>
              <a:t>Заключение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 smtClean="0"/>
              <a:t>Угол </a:t>
            </a:r>
            <a:r>
              <a:rPr lang="ru-RU" sz="2400" dirty="0"/>
              <a:t>отклонения света зависит от массы объекта и прицельного </a:t>
            </a:r>
            <a:r>
              <a:rPr lang="ru-RU" sz="2400" dirty="0" smtClean="0"/>
              <a:t>расстояния</a:t>
            </a:r>
          </a:p>
          <a:p>
            <a:r>
              <a:rPr lang="ru-RU" sz="2400" dirty="0" smtClean="0"/>
              <a:t>Расчет искривления лучей важен в астрофизике</a:t>
            </a:r>
          </a:p>
          <a:p>
            <a:r>
              <a:rPr lang="ru-RU" sz="2400" dirty="0"/>
              <a:t>В каждом конкретном случае можно провести расчёт для параметров конкретного </a:t>
            </a:r>
            <a:r>
              <a:rPr lang="ru-RU" sz="2400" dirty="0" smtClean="0"/>
              <a:t>массивного тела, </a:t>
            </a:r>
            <a:r>
              <a:rPr lang="ru-RU" sz="2400" dirty="0"/>
              <a:t>с достаточной точностью </a:t>
            </a:r>
            <a:r>
              <a:rPr lang="ru-RU" sz="2400" dirty="0" smtClean="0"/>
              <a:t>определив угол отклонения.</a:t>
            </a:r>
            <a:endParaRPr lang="ru-RU" sz="2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43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3"/>
          <a:srcRect t="10144" b="-71"/>
          <a:stretch/>
        </p:blipFill>
        <p:spPr>
          <a:xfrm>
            <a:off x="1" y="11018"/>
            <a:ext cx="12192000" cy="6852490"/>
          </a:xfrm>
          <a:prstGeom prst="rect">
            <a:avLst/>
          </a:prstGeom>
        </p:spPr>
      </p:pic>
      <p:sp>
        <p:nvSpPr>
          <p:cNvPr id="2" name="Заголовок 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3661" y="1602840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ru-RU" sz="4400" b="1" cap="none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Дивиденд">
  <a:themeElements>
    <a:clrScheme name="Дивиденд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Дивиденд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Дивиденд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BC12AA-1C15-4500-BC9C-8EE83A441DE9}">
  <ds:schemaRefs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71af3243-3dd4-4a8d-8c0d-dd76da1f02a5"/>
    <ds:schemaRef ds:uri="http://purl.org/dc/elements/1.1/"/>
    <ds:schemaRef ds:uri="16c05727-aa75-4e4a-9b5f-8a80a1165891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Дивиденд</Template>
  <TotalTime>0</TotalTime>
  <Words>171</Words>
  <Application>Microsoft Office PowerPoint</Application>
  <PresentationFormat>Широкоэкранный</PresentationFormat>
  <Paragraphs>42</Paragraphs>
  <Slides>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Calibri</vt:lpstr>
      <vt:lpstr>Corbel</vt:lpstr>
      <vt:lpstr>Gill Sans MT</vt:lpstr>
      <vt:lpstr>Times New Roman</vt:lpstr>
      <vt:lpstr>Wingdings</vt:lpstr>
      <vt:lpstr>Wingdings 2</vt:lpstr>
      <vt:lpstr>Дивиденд</vt:lpstr>
      <vt:lpstr>Шаблон «Дивиденд» для ИТ-бизнеса</vt:lpstr>
      <vt:lpstr>Введение </vt:lpstr>
      <vt:lpstr>Постановка задачи</vt:lpstr>
      <vt:lpstr>Начальные условия и численное решение</vt:lpstr>
      <vt:lpstr>Результаты моделирования</vt:lpstr>
      <vt:lpstr>Результаты моделирования</vt:lpstr>
      <vt:lpstr>Результаты моделирования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2019-11-28T16:25:59Z</dcterms:created>
  <dcterms:modified xsi:type="dcterms:W3CDTF">2019-11-30T11:18:17Z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